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9" r:id="rId4"/>
    <p:sldId id="260" r:id="rId5"/>
    <p:sldId id="290" r:id="rId6"/>
    <p:sldId id="293" r:id="rId7"/>
    <p:sldId id="294" r:id="rId8"/>
    <p:sldId id="295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mada Aya" userId="65a5cc57-5b2d-4e88-9656-d172a168b88d" providerId="ADAL" clId="{90DCC8F6-E608-4AF2-944E-632E454F4415}"/>
    <pc:docChg chg="delSld">
      <pc:chgData name="Shimada Aya" userId="65a5cc57-5b2d-4e88-9656-d172a168b88d" providerId="ADAL" clId="{90DCC8F6-E608-4AF2-944E-632E454F4415}" dt="2024-06-17T12:43:53.677" v="2" actId="47"/>
      <pc:docMkLst>
        <pc:docMk/>
      </pc:docMkLst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511664292" sldId="261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1146800508" sldId="263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983840506" sldId="264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845943532" sldId="267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267656164" sldId="268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734360772" sldId="271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691625375" sldId="273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722994090" sldId="274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543828554" sldId="275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272689926" sldId="276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475200329" sldId="277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196154932" sldId="278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808752776" sldId="279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554148310" sldId="280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1579966974" sldId="281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1191282318" sldId="282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4245455480" sldId="283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336275024" sldId="284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887267273" sldId="285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1698546583" sldId="286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2380043981" sldId="287"/>
        </pc:sldMkLst>
      </pc:sldChg>
      <pc:sldChg chg="del">
        <pc:chgData name="Shimada Aya" userId="65a5cc57-5b2d-4e88-9656-d172a168b88d" providerId="ADAL" clId="{90DCC8F6-E608-4AF2-944E-632E454F4415}" dt="2024-06-17T12:43:46.541" v="1" actId="47"/>
        <pc:sldMkLst>
          <pc:docMk/>
          <pc:sldMk cId="2684165024" sldId="288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3155655354" sldId="289"/>
        </pc:sldMkLst>
      </pc:sldChg>
      <pc:sldChg chg="del">
        <pc:chgData name="Shimada Aya" userId="65a5cc57-5b2d-4e88-9656-d172a168b88d" providerId="ADAL" clId="{90DCC8F6-E608-4AF2-944E-632E454F4415}" dt="2024-06-17T12:43:45.487" v="0" actId="47"/>
        <pc:sldMkLst>
          <pc:docMk/>
          <pc:sldMk cId="4284443051" sldId="291"/>
        </pc:sldMkLst>
      </pc:sldChg>
      <pc:sldChg chg="del">
        <pc:chgData name="Shimada Aya" userId="65a5cc57-5b2d-4e88-9656-d172a168b88d" providerId="ADAL" clId="{90DCC8F6-E608-4AF2-944E-632E454F4415}" dt="2024-06-17T12:43:53.677" v="2" actId="47"/>
        <pc:sldMkLst>
          <pc:docMk/>
          <pc:sldMk cId="555810318" sldId="2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E8D2F-CB13-4D0E-B024-26839CA34EB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18248-B030-44C8-9246-DD00E225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ja-JP" altLang="en-US" sz="18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18248-B030-44C8-9246-DD00E22508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4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BE697-AED7-2A0A-8298-DA4A694D1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5323D-86B2-5C6E-7596-5A84FECAF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46819-3680-BDB6-2DE9-3F0E8F3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B5A6-577A-4F09-BE69-417F42660CE3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6CDBB-AD4E-671B-AA89-4F58D7ABC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D4096-781B-D550-119D-E2C487BF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5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0F856-5FA3-9BC8-0DEF-7C4870308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2923D-1C3A-1FA5-DAA7-CF4AC7D91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941EB-11BC-604F-4FBF-738EA1467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3B9-CFB2-47A0-A066-1410B6796690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E76A2-EC97-03FA-5224-1776468A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121ED-790E-2494-1323-F9C18557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7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62B60-C7B9-6EAB-F4FA-131096FD8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D720A-FC9A-80E1-2A0A-85D614FE4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2D4CB-4C53-DCCD-F9D2-9AF92FEAF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52E8-ED8A-413A-9B27-6C45D8F0ABCF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82A38-A12E-964D-FCE0-A250D3A35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1FA3B-DFC6-FAE8-6DE3-B8DA938A6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0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4FE0F-2EBC-5ACB-DBF1-F9A3E9FD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B4F96-CA7B-750E-D29B-647C3962A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B9B93-8FF4-CF50-F65F-6A38EBD8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BF9D-4955-4847-A2AA-F3C61C48A5E0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94F34-7C1F-7B76-9B70-915C42C7D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5761B-62B1-7036-68AD-75CB5FFD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31E6-A099-843C-14F0-6686E44BF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CB42C-6ABB-CA1D-76DE-A7D015FEE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3C15E-CB89-84A6-88B3-75F44AE5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DB0-6379-4444-8BD5-23C44B8938AD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95F19-79DB-0BC8-F4E1-EAD9F567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CB737-F551-164F-C69D-8B0F17185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6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03008-4ABB-52AF-1B0B-4C432395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4FAD-8362-FE8C-1248-08CAC20DE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9C0A7-5353-B810-7107-B9D7D3618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E790F-F043-2AD0-A032-10B0DF1E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3939-A8EB-4C95-9753-F7DCC5ABE9B5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EF7EB-BA5A-58DE-ADAF-AF429F84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EDC5C-EC10-9F82-4ABF-F71326CF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6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9EFFC-0B96-430C-2A4B-50C44118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4F2D2-7502-DC4A-E0BE-539054729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C1656-466C-C4B5-1F82-578C9FBA2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F3E0C5-7F11-8AC7-B6FA-C24E19D54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E63EF-B109-50BD-EEF5-4AB838368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87AFB7-7255-DF6D-9EF7-E41B5D38C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E094-6FF3-4594-B817-24D4C1ECE2E3}" type="datetime1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8E4C38-C710-FC88-CDB8-2A2E9459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C17368-4F57-9D3A-557C-900A8E2C4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7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9EE4A-73B7-C4AD-C080-27908E5F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3B2E5D-DC23-C82B-BCDD-9A30DF8F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400C-8AAF-4154-924C-7C2A8243FBD4}" type="datetime1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BDAE1-D34B-2DB1-FE2F-0C1150FD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BF51B-8709-E06A-49E2-1E1D30CC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8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E31A3-33AD-A64A-D694-DAF32B7C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7C6E7-4EB6-49A8-966E-717B32FF2E9A}" type="datetime1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A7B92-37CD-199B-9873-A777B3F5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12336-B54E-29A8-A51A-A7B7335F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3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2ED82-4DE5-682F-BBB9-528823F61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4E67C-C540-588C-9EB1-D408EFCB4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2D398-0260-4D3B-6C9D-5F1640C88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C32BF-ABDD-2F46-717F-DAC4E2451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A894-7DE3-4032-8C3A-C5860457B0DF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8E878-C5AD-086B-FE09-8F6E884D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7D6BA-BDD2-A886-9B93-4D196407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9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678E-F105-F993-4874-F7EF8EAD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73144-7DE6-56A9-D41D-58AAF31C4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E7157-BFC6-1316-36C3-D251A2674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C3F5D-C1D4-4D7B-B4BA-1F31F422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EA5C-70B7-405A-8AD1-CF9D2740B838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97EF3-7F06-C2C5-FBC0-4EE0621D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3F429-9301-E351-49EC-4585C3B9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8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B513B-1B84-B990-F0B1-91279B49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1ADAC-F202-6963-DEFF-F54031AE6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641B7-7AB5-307C-610A-9A39600AD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6C58B9-4E5B-4214-B854-2B666E336752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F4266-DA0E-749F-4849-98055D00B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959E2-2C8E-A9F0-B24E-DBA86A319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8FDD00-430E-4B33-8A90-48B9E0D7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2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cat paw&#10;&#10;Description automatically generated">
            <a:extLst>
              <a:ext uri="{FF2B5EF4-FFF2-40B4-BE49-F238E27FC236}">
                <a16:creationId xmlns:a16="http://schemas.microsoft.com/office/drawing/2014/main" id="{16C97A1D-2C05-D225-405D-D4BBE507D0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4" t="25347" r="23382" b="21863"/>
          <a:stretch/>
        </p:blipFill>
        <p:spPr>
          <a:xfrm>
            <a:off x="6940061" y="1332913"/>
            <a:ext cx="4276578" cy="41921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B00768-E016-61B8-0105-E35402A61ACE}"/>
              </a:ext>
            </a:extLst>
          </p:cNvPr>
          <p:cNvSpPr txBox="1"/>
          <p:nvPr/>
        </p:nvSpPr>
        <p:spPr>
          <a:xfrm>
            <a:off x="1266092" y="1237956"/>
            <a:ext cx="573258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err="1"/>
              <a:t>WELCOME</a:t>
            </a:r>
            <a:r>
              <a:rPr lang="en-US" sz="2000" err="1"/>
              <a:t>It’s</a:t>
            </a:r>
            <a:r>
              <a:rPr lang="en-US" sz="2000"/>
              <a:t> a fun time!</a:t>
            </a:r>
            <a:endParaRPr lang="en-US" sz="4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E9B45B-F664-9849-55A2-87FECFC61FA8}"/>
              </a:ext>
            </a:extLst>
          </p:cNvPr>
          <p:cNvSpPr txBox="1"/>
          <p:nvPr/>
        </p:nvSpPr>
        <p:spPr>
          <a:xfrm>
            <a:off x="807813" y="5766891"/>
            <a:ext cx="10596943" cy="369332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32BCAC-29A8-54B9-145C-F3DE2339D34B}"/>
              </a:ext>
            </a:extLst>
          </p:cNvPr>
          <p:cNvSpPr txBox="1"/>
          <p:nvPr/>
        </p:nvSpPr>
        <p:spPr>
          <a:xfrm>
            <a:off x="807812" y="679339"/>
            <a:ext cx="10596943" cy="369332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4E4F2D-E86E-46D9-2D46-0C24E0AFBFF9}"/>
              </a:ext>
            </a:extLst>
          </p:cNvPr>
          <p:cNvSpPr txBox="1"/>
          <p:nvPr/>
        </p:nvSpPr>
        <p:spPr>
          <a:xfrm>
            <a:off x="4728873" y="4928464"/>
            <a:ext cx="5479854" cy="1434619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endParaRPr lang="en-US">
              <a:latin typeface="Raleway" pitchFamily="2" charset="0"/>
            </a:endParaRPr>
          </a:p>
        </p:txBody>
      </p:sp>
      <p:pic>
        <p:nvPicPr>
          <p:cNvPr id="36" name="Picture 35" descr="A logo of a cat&#10;&#10;Description automatically generated">
            <a:extLst>
              <a:ext uri="{FF2B5EF4-FFF2-40B4-BE49-F238E27FC236}">
                <a16:creationId xmlns:a16="http://schemas.microsoft.com/office/drawing/2014/main" id="{2EBF2463-1AE8-3D42-BB34-6D2296B0F9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7" t="19756" r="21272" b="27113"/>
          <a:stretch/>
        </p:blipFill>
        <p:spPr>
          <a:xfrm>
            <a:off x="6535240" y="4945295"/>
            <a:ext cx="822083" cy="814856"/>
          </a:xfrm>
          <a:prstGeom prst="rect">
            <a:avLst/>
          </a:prstGeom>
        </p:spPr>
      </p:pic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4EE6E06-94D5-3211-BC42-5CB3425C0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06" y="170626"/>
            <a:ext cx="3343299" cy="15240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4240B2-45A3-692D-6260-D2AB1B84B662}"/>
              </a:ext>
            </a:extLst>
          </p:cNvPr>
          <p:cNvSpPr txBox="1"/>
          <p:nvPr/>
        </p:nvSpPr>
        <p:spPr>
          <a:xfrm>
            <a:off x="3911607" y="422487"/>
            <a:ext cx="7597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pitchFamily="2" charset="0"/>
              </a:rPr>
              <a:t>June 19, 2024, Door Open 16:30</a:t>
            </a:r>
          </a:p>
          <a:p>
            <a:r>
              <a:rPr lang="ja-JP" altLang="en-US" dirty="0">
                <a:latin typeface="Raleway" pitchFamily="2" charset="0"/>
              </a:rPr>
              <a:t>神谷町トラストタワー</a:t>
            </a:r>
            <a:r>
              <a:rPr lang="en-US" dirty="0">
                <a:latin typeface="Raleway" pitchFamily="2" charset="0"/>
              </a:rPr>
              <a:t>23F WeWork </a:t>
            </a:r>
            <a:r>
              <a:rPr lang="en-US" altLang="ja-JP" dirty="0">
                <a:latin typeface="Raleway" pitchFamily="2" charset="0"/>
              </a:rPr>
              <a:t>(</a:t>
            </a:r>
            <a:r>
              <a:rPr lang="ja-JP" altLang="en-US" dirty="0">
                <a:latin typeface="Raleway" pitchFamily="2" charset="0"/>
              </a:rPr>
              <a:t>港区虎ノ門４</a:t>
            </a:r>
            <a:r>
              <a:rPr lang="en-US" altLang="ja-JP" dirty="0">
                <a:latin typeface="Raleway" pitchFamily="2" charset="0"/>
              </a:rPr>
              <a:t>-</a:t>
            </a:r>
            <a:r>
              <a:rPr lang="ja-JP" altLang="en-US" dirty="0">
                <a:latin typeface="Raleway" pitchFamily="2" charset="0"/>
              </a:rPr>
              <a:t>１−１</a:t>
            </a:r>
            <a:r>
              <a:rPr lang="en-US" altLang="ja-JP" dirty="0">
                <a:latin typeface="Raleway" pitchFamily="2" charset="0"/>
              </a:rPr>
              <a:t>)</a:t>
            </a:r>
            <a:r>
              <a:rPr lang="ja-JP" altLang="en-US" dirty="0">
                <a:latin typeface="Raleway" pitchFamily="2" charset="0"/>
              </a:rPr>
              <a:t> </a:t>
            </a:r>
            <a:endParaRPr lang="en-US" altLang="ja-JP" dirty="0">
              <a:latin typeface="Raleway" pitchFamily="2" charset="0"/>
            </a:endParaRPr>
          </a:p>
          <a:p>
            <a:r>
              <a:rPr lang="en-US" altLang="ja-JP" dirty="0" err="1">
                <a:latin typeface="Raleway" pitchFamily="2" charset="0"/>
              </a:rPr>
              <a:t>Kamiyacho</a:t>
            </a:r>
            <a:r>
              <a:rPr lang="en-US" altLang="ja-JP" dirty="0">
                <a:latin typeface="Raleway" pitchFamily="2" charset="0"/>
              </a:rPr>
              <a:t> Trust Tower</a:t>
            </a:r>
            <a:r>
              <a:rPr lang="en-US" dirty="0">
                <a:latin typeface="Raleway" pitchFamily="2" charset="0"/>
              </a:rPr>
              <a:t> 23F WeWork (</a:t>
            </a:r>
            <a:r>
              <a:rPr lang="en-US" b="0" i="0" dirty="0">
                <a:solidFill>
                  <a:srgbClr val="000000"/>
                </a:solidFill>
                <a:effectLst/>
                <a:latin typeface="Yu Gothic" panose="020B0400000000000000" pitchFamily="34" charset="-128"/>
                <a:ea typeface="Yu Gothic" panose="020B0400000000000000" pitchFamily="34" charset="-128"/>
              </a:rPr>
              <a:t>4-1-1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Yu Gothic" panose="020B0400000000000000" pitchFamily="34" charset="-128"/>
                <a:ea typeface="Yu Gothic" panose="020B0400000000000000" pitchFamily="34" charset="-128"/>
              </a:rPr>
              <a:t>Toranomon</a:t>
            </a:r>
            <a:r>
              <a:rPr lang="en-US" b="0" i="0" dirty="0">
                <a:solidFill>
                  <a:srgbClr val="000000"/>
                </a:solidFill>
                <a:effectLst/>
                <a:latin typeface="Yu Gothic" panose="020B0400000000000000" pitchFamily="34" charset="-128"/>
                <a:ea typeface="Yu Gothic" panose="020B0400000000000000" pitchFamily="34" charset="-128"/>
              </a:rPr>
              <a:t>, Minato-ku</a:t>
            </a:r>
            <a:r>
              <a:rPr lang="en-US" dirty="0">
                <a:latin typeface="Raleway" pitchFamily="2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6E523E-E9A5-B876-13F9-F03014505753}"/>
              </a:ext>
            </a:extLst>
          </p:cNvPr>
          <p:cNvSpPr txBox="1"/>
          <p:nvPr/>
        </p:nvSpPr>
        <p:spPr>
          <a:xfrm>
            <a:off x="5713383" y="3375659"/>
            <a:ext cx="1099916" cy="1539503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elevators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2C8D59-0D99-1825-11A6-F73F2C5FED13}"/>
              </a:ext>
            </a:extLst>
          </p:cNvPr>
          <p:cNvSpPr txBox="1"/>
          <p:nvPr/>
        </p:nvSpPr>
        <p:spPr>
          <a:xfrm>
            <a:off x="3153652" y="3252794"/>
            <a:ext cx="5849512" cy="118874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endParaRPr lang="en-US">
              <a:latin typeface="Raleway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ED3F04-9843-7F42-CD79-04BB88819DCD}"/>
              </a:ext>
            </a:extLst>
          </p:cNvPr>
          <p:cNvSpPr txBox="1"/>
          <p:nvPr/>
        </p:nvSpPr>
        <p:spPr>
          <a:xfrm>
            <a:off x="9010644" y="2170999"/>
            <a:ext cx="2833547" cy="1266266"/>
          </a:xfrm>
          <a:prstGeom prst="rect">
            <a:avLst/>
          </a:prstGeom>
          <a:solidFill>
            <a:srgbClr val="440613"/>
          </a:solidFill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aleway" pitchFamily="2" charset="0"/>
              </a:rPr>
              <a:t>Seminar Room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Raleway" pitchFamily="2" charset="0"/>
              </a:rPr>
              <a:t>16:30-18:30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4ADE00-CA10-6121-1232-58DB27420995}"/>
              </a:ext>
            </a:extLst>
          </p:cNvPr>
          <p:cNvSpPr txBox="1"/>
          <p:nvPr/>
        </p:nvSpPr>
        <p:spPr>
          <a:xfrm>
            <a:off x="5256196" y="5161030"/>
            <a:ext cx="1099916" cy="582327"/>
          </a:xfrm>
          <a:prstGeom prst="rect">
            <a:avLst/>
          </a:prstGeom>
          <a:solidFill>
            <a:srgbClr val="440613"/>
          </a:solidFill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aleway" pitchFamily="2" charset="0"/>
              </a:rPr>
              <a:t>WeWork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Raleway" pitchFamily="2" charset="0"/>
              </a:rPr>
              <a:t>Check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E36179-4D98-B5B8-770B-6C80E0C6CFDA}"/>
              </a:ext>
            </a:extLst>
          </p:cNvPr>
          <p:cNvSpPr txBox="1"/>
          <p:nvPr/>
        </p:nvSpPr>
        <p:spPr>
          <a:xfrm>
            <a:off x="953506" y="1517459"/>
            <a:ext cx="2833547" cy="1211221"/>
          </a:xfrm>
          <a:prstGeom prst="rect">
            <a:avLst/>
          </a:prstGeom>
          <a:solidFill>
            <a:srgbClr val="440613"/>
          </a:solidFill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Raleway" pitchFamily="2" charset="0"/>
              </a:rPr>
              <a:t>VIP Room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Raleway" pitchFamily="2" charset="0"/>
              </a:rPr>
              <a:t>18:30-20:30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0567DB-5D81-C06A-F3FC-D42E0E1871B8}"/>
              </a:ext>
            </a:extLst>
          </p:cNvPr>
          <p:cNvSpPr txBox="1"/>
          <p:nvPr/>
        </p:nvSpPr>
        <p:spPr>
          <a:xfrm>
            <a:off x="5162491" y="5700682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aleway" pitchFamily="2" charset="0"/>
              </a:rPr>
              <a:t>Use your QR code!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25194457-B710-B71C-59A4-144CC7CE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>
                <a:latin typeface="Raleway" pitchFamily="2" charset="0"/>
              </a:rPr>
              <a:t>2</a:t>
            </a:fld>
            <a:endParaRPr lang="en-US">
              <a:latin typeface="Raleway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10A3E9-69E4-7A35-BC6A-C37892118754}"/>
              </a:ext>
            </a:extLst>
          </p:cNvPr>
          <p:cNvSpPr txBox="1"/>
          <p:nvPr/>
        </p:nvSpPr>
        <p:spPr>
          <a:xfrm>
            <a:off x="7282008" y="5212804"/>
            <a:ext cx="2838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>
                <a:latin typeface="Raleway" pitchFamily="2" charset="0"/>
              </a:rPr>
              <a:t>集合！</a:t>
            </a:r>
            <a:r>
              <a:rPr lang="en-US" altLang="ja-JP" b="1">
                <a:latin typeface="Raleway" pitchFamily="2" charset="0"/>
              </a:rPr>
              <a:t>Meeting Point</a:t>
            </a:r>
            <a:endParaRPr lang="en-US" b="1">
              <a:latin typeface="Raleway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6F5DB6-3811-400E-824E-33B4602214D9}"/>
              </a:ext>
            </a:extLst>
          </p:cNvPr>
          <p:cNvSpPr txBox="1"/>
          <p:nvPr/>
        </p:nvSpPr>
        <p:spPr>
          <a:xfrm>
            <a:off x="8885480" y="2646712"/>
            <a:ext cx="100387" cy="592698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endParaRPr lang="en-US">
              <a:latin typeface="Raleway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6C9ADD-2BCB-BDA4-9EB9-D6EDC1D7DE99}"/>
              </a:ext>
            </a:extLst>
          </p:cNvPr>
          <p:cNvSpPr txBox="1"/>
          <p:nvPr/>
        </p:nvSpPr>
        <p:spPr>
          <a:xfrm>
            <a:off x="4356823" y="3549565"/>
            <a:ext cx="1099916" cy="473962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toilets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3DAE1B-8DCF-5688-6878-7B4F3B57AA83}"/>
              </a:ext>
            </a:extLst>
          </p:cNvPr>
          <p:cNvCxnSpPr/>
          <p:nvPr/>
        </p:nvCxnSpPr>
        <p:spPr>
          <a:xfrm>
            <a:off x="6263341" y="4374776"/>
            <a:ext cx="0" cy="6633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6FDF25-1763-2C2E-0B50-CC154B39EBD5}"/>
              </a:ext>
            </a:extLst>
          </p:cNvPr>
          <p:cNvSpPr txBox="1"/>
          <p:nvPr/>
        </p:nvSpPr>
        <p:spPr>
          <a:xfrm>
            <a:off x="3136355" y="2538043"/>
            <a:ext cx="5849512" cy="106586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endParaRPr lang="en-US">
              <a:latin typeface="Raleway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32F7B7-6010-5498-2E83-5B2CB0247758}"/>
              </a:ext>
            </a:extLst>
          </p:cNvPr>
          <p:cNvSpPr txBox="1"/>
          <p:nvPr/>
        </p:nvSpPr>
        <p:spPr>
          <a:xfrm>
            <a:off x="411438" y="3962426"/>
            <a:ext cx="3662943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SKETCH CONTACT INFO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altLang="ja-JP" sz="1400" dirty="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For late arrival </a:t>
            </a:r>
            <a:r>
              <a:rPr lang="en-US" altLang="ja-JP" sz="1400" dirty="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a</a:t>
            </a:r>
            <a:r>
              <a:rPr lang="en-US" altLang="ja-JP" sz="1400" dirty="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fter</a:t>
            </a:r>
            <a:r>
              <a:rPr lang="en-US" altLang="ja-JP" sz="1400" dirty="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lang="en-US" altLang="ja-JP" sz="1400" dirty="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17:30, or if you need to leave and return to the venue area, please call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altLang="ja-JP" sz="1400" dirty="0"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17</a:t>
            </a:r>
            <a:r>
              <a:rPr lang="ja-JP" altLang="en-US" sz="1400" dirty="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：</a:t>
            </a:r>
            <a:r>
              <a:rPr lang="en-US" altLang="ja-JP" sz="1400" dirty="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30</a:t>
            </a:r>
            <a:r>
              <a:rPr lang="ja-JP" altLang="en-US" sz="1400" dirty="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以降のご到着、退室してドアがロックされた場合の連絡先</a:t>
            </a:r>
            <a:endParaRPr lang="en-US" altLang="ja-JP" sz="1400" dirty="0"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080-8702-7588</a:t>
            </a:r>
            <a:endParaRPr lang="en-US" sz="1600" dirty="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090-5216-9597</a:t>
            </a:r>
            <a:endParaRPr lang="en-US" sz="1600" dirty="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0510B3-8033-BB8A-1A3B-F6AB7624A551}"/>
              </a:ext>
            </a:extLst>
          </p:cNvPr>
          <p:cNvSpPr txBox="1"/>
          <p:nvPr/>
        </p:nvSpPr>
        <p:spPr>
          <a:xfrm>
            <a:off x="3153306" y="2715221"/>
            <a:ext cx="100387" cy="533582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endParaRPr lang="en-US"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9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4EE6E06-94D5-3211-BC42-5CB3425C0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06" y="170626"/>
            <a:ext cx="3343299" cy="15240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CC355F-27C8-062D-D102-122718E606F1}"/>
              </a:ext>
            </a:extLst>
          </p:cNvPr>
          <p:cNvSpPr txBox="1"/>
          <p:nvPr/>
        </p:nvSpPr>
        <p:spPr>
          <a:xfrm>
            <a:off x="3487331" y="2569639"/>
            <a:ext cx="2199048" cy="646331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Group A </a:t>
            </a:r>
          </a:p>
          <a:p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B6DABB-BA9F-D696-0337-4595922B9E17}"/>
              </a:ext>
            </a:extLst>
          </p:cNvPr>
          <p:cNvSpPr txBox="1"/>
          <p:nvPr/>
        </p:nvSpPr>
        <p:spPr>
          <a:xfrm>
            <a:off x="540309" y="1327532"/>
            <a:ext cx="10596943" cy="73989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noAutofit/>
          </a:bodyPr>
          <a:lstStyle/>
          <a:p>
            <a:endParaRPr lang="en-US">
              <a:latin typeface="Raleway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16524A-EA41-BFB8-3541-C228882FAC1A}"/>
              </a:ext>
            </a:extLst>
          </p:cNvPr>
          <p:cNvSpPr txBox="1"/>
          <p:nvPr/>
        </p:nvSpPr>
        <p:spPr>
          <a:xfrm>
            <a:off x="3487331" y="3651378"/>
            <a:ext cx="2199045" cy="646331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Group B </a:t>
            </a:r>
          </a:p>
          <a:p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438ADD-3D1A-CC57-8562-E14F800F2FCD}"/>
              </a:ext>
            </a:extLst>
          </p:cNvPr>
          <p:cNvSpPr txBox="1"/>
          <p:nvPr/>
        </p:nvSpPr>
        <p:spPr>
          <a:xfrm>
            <a:off x="1721612" y="1564114"/>
            <a:ext cx="3135886" cy="487885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b="1">
                <a:latin typeface="Raleway" pitchFamily="2" charset="0"/>
              </a:rPr>
              <a:t>イベント受付 </a:t>
            </a:r>
            <a:r>
              <a:rPr lang="en-US" altLang="ja-JP" b="1">
                <a:latin typeface="Raleway" pitchFamily="2" charset="0"/>
              </a:rPr>
              <a:t>Reception</a:t>
            </a:r>
            <a:endParaRPr lang="en-US" b="1">
              <a:latin typeface="Raleway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A70899-28EC-A6BB-71D5-466E0CC36CDD}"/>
              </a:ext>
            </a:extLst>
          </p:cNvPr>
          <p:cNvSpPr txBox="1"/>
          <p:nvPr/>
        </p:nvSpPr>
        <p:spPr>
          <a:xfrm rot="16200000">
            <a:off x="-19694" y="3925939"/>
            <a:ext cx="3135886" cy="487885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>
                <a:latin typeface="Raleway" pitchFamily="2" charset="0"/>
              </a:rPr>
              <a:t> </a:t>
            </a:r>
            <a:endParaRPr lang="en-US">
              <a:latin typeface="Raleway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CAFA2D-50C4-057B-CC7E-D6316257EA49}"/>
              </a:ext>
            </a:extLst>
          </p:cNvPr>
          <p:cNvSpPr txBox="1"/>
          <p:nvPr/>
        </p:nvSpPr>
        <p:spPr>
          <a:xfrm rot="5400000">
            <a:off x="-488397" y="2672107"/>
            <a:ext cx="2442825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>
                <a:latin typeface="Raleway" pitchFamily="2" charset="0"/>
              </a:rPr>
              <a:t>セミナールーム入口</a:t>
            </a:r>
            <a:endParaRPr lang="en-US" altLang="ja-JP">
              <a:latin typeface="Raleway" pitchFamily="2" charset="0"/>
            </a:endParaRPr>
          </a:p>
          <a:p>
            <a:pPr algn="ctr"/>
            <a:r>
              <a:rPr lang="en-US">
                <a:latin typeface="Raleway" pitchFamily="2" charset="0"/>
              </a:rPr>
              <a:t>Seminar Room Door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B7454A5-77F5-3ACC-8279-D7711449AF33}"/>
              </a:ext>
            </a:extLst>
          </p:cNvPr>
          <p:cNvCxnSpPr/>
          <p:nvPr/>
        </p:nvCxnSpPr>
        <p:spPr>
          <a:xfrm>
            <a:off x="1077935" y="1803808"/>
            <a:ext cx="0" cy="4518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2700406-C2AC-271E-7DAD-033BDD35CE76}"/>
              </a:ext>
            </a:extLst>
          </p:cNvPr>
          <p:cNvSpPr txBox="1"/>
          <p:nvPr/>
        </p:nvSpPr>
        <p:spPr>
          <a:xfrm>
            <a:off x="4583217" y="6075630"/>
            <a:ext cx="3044598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>
                <a:latin typeface="Raleway" pitchFamily="2" charset="0"/>
              </a:rPr>
              <a:t>正面スクリーン </a:t>
            </a:r>
            <a:r>
              <a:rPr lang="en-US" altLang="ja-JP">
                <a:latin typeface="Raleway" pitchFamily="2" charset="0"/>
              </a:rPr>
              <a:t>Front / Screen</a:t>
            </a:r>
            <a:endParaRPr lang="en-US">
              <a:latin typeface="Raleway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5F565A-381C-30FC-53BC-60BDF4E11526}"/>
              </a:ext>
            </a:extLst>
          </p:cNvPr>
          <p:cNvSpPr txBox="1"/>
          <p:nvPr/>
        </p:nvSpPr>
        <p:spPr>
          <a:xfrm>
            <a:off x="3487331" y="4791106"/>
            <a:ext cx="2199045" cy="646331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Group C </a:t>
            </a:r>
          </a:p>
          <a:p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FE7FCB-64D6-A47B-D777-E69EB5530CBC}"/>
              </a:ext>
            </a:extLst>
          </p:cNvPr>
          <p:cNvSpPr txBox="1"/>
          <p:nvPr/>
        </p:nvSpPr>
        <p:spPr>
          <a:xfrm>
            <a:off x="7032310" y="2558427"/>
            <a:ext cx="2199048" cy="646331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Group D </a:t>
            </a:r>
          </a:p>
          <a:p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7646E6-D3AF-352A-676E-06D5F5968636}"/>
              </a:ext>
            </a:extLst>
          </p:cNvPr>
          <p:cNvSpPr txBox="1"/>
          <p:nvPr/>
        </p:nvSpPr>
        <p:spPr>
          <a:xfrm>
            <a:off x="7032310" y="3640166"/>
            <a:ext cx="2199045" cy="646331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Group E </a:t>
            </a:r>
          </a:p>
          <a:p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357E85-B2CE-FF45-5560-52C693FE9AD1}"/>
              </a:ext>
            </a:extLst>
          </p:cNvPr>
          <p:cNvSpPr txBox="1"/>
          <p:nvPr/>
        </p:nvSpPr>
        <p:spPr>
          <a:xfrm>
            <a:off x="7032310" y="4779894"/>
            <a:ext cx="2199045" cy="646331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Group F </a:t>
            </a:r>
          </a:p>
          <a:p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0CAC93EE-1686-7259-D06A-0532C5CE9C76}"/>
              </a:ext>
            </a:extLst>
          </p:cNvPr>
          <p:cNvSpPr/>
          <p:nvPr/>
        </p:nvSpPr>
        <p:spPr>
          <a:xfrm rot="5400000">
            <a:off x="4818117" y="1721217"/>
            <a:ext cx="280713" cy="173677"/>
          </a:xfrm>
          <a:prstGeom prst="triangl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aleway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5F2838-E51F-4E1A-9826-D63497E82F17}"/>
              </a:ext>
            </a:extLst>
          </p:cNvPr>
          <p:cNvSpPr txBox="1"/>
          <p:nvPr/>
        </p:nvSpPr>
        <p:spPr>
          <a:xfrm>
            <a:off x="4911798" y="2622704"/>
            <a:ext cx="71526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+mj-lt"/>
              <a:buAutoNum type="arabicPeriod"/>
            </a:pPr>
            <a:r>
              <a:rPr lang="en-US" sz="1050" err="1">
                <a:solidFill>
                  <a:schemeClr val="bg1"/>
                </a:solidFill>
                <a:latin typeface="Raleway" pitchFamily="2" charset="0"/>
              </a:rPr>
              <a:t>Yohei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Ted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David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0BDBBE-9910-BBB3-046C-3C5DA2F98D9E}"/>
              </a:ext>
            </a:extLst>
          </p:cNvPr>
          <p:cNvSpPr txBox="1"/>
          <p:nvPr/>
        </p:nvSpPr>
        <p:spPr>
          <a:xfrm>
            <a:off x="4911798" y="3693182"/>
            <a:ext cx="71526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David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Miki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Ted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8A3A16-0331-9D20-62F3-5F0ED77489CE}"/>
              </a:ext>
            </a:extLst>
          </p:cNvPr>
          <p:cNvSpPr txBox="1"/>
          <p:nvPr/>
        </p:nvSpPr>
        <p:spPr>
          <a:xfrm>
            <a:off x="4911798" y="4841976"/>
            <a:ext cx="71526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Ted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David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 err="1">
                <a:solidFill>
                  <a:schemeClr val="bg1"/>
                </a:solidFill>
                <a:latin typeface="Raleway" pitchFamily="2" charset="0"/>
              </a:rPr>
              <a:t>Yohei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C42423-7517-B0F7-7583-BE980BA40AB3}"/>
              </a:ext>
            </a:extLst>
          </p:cNvPr>
          <p:cNvSpPr txBox="1"/>
          <p:nvPr/>
        </p:nvSpPr>
        <p:spPr>
          <a:xfrm>
            <a:off x="8508625" y="2595663"/>
            <a:ext cx="71526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Aya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 err="1">
                <a:solidFill>
                  <a:schemeClr val="bg1"/>
                </a:solidFill>
                <a:latin typeface="Raleway" pitchFamily="2" charset="0"/>
              </a:rPr>
              <a:t>Yohei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Larry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D3FDB0-895D-D838-5EC7-C89A89489187}"/>
              </a:ext>
            </a:extLst>
          </p:cNvPr>
          <p:cNvSpPr txBox="1"/>
          <p:nvPr/>
        </p:nvSpPr>
        <p:spPr>
          <a:xfrm>
            <a:off x="8508625" y="3703785"/>
            <a:ext cx="67999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Miki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Larry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Aya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A3D7EC-9DAD-7C13-4450-628307242800}"/>
              </a:ext>
            </a:extLst>
          </p:cNvPr>
          <p:cNvSpPr txBox="1"/>
          <p:nvPr/>
        </p:nvSpPr>
        <p:spPr>
          <a:xfrm>
            <a:off x="8508625" y="4825730"/>
            <a:ext cx="67999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Larry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Aya</a:t>
            </a:r>
          </a:p>
          <a:p>
            <a:pPr marL="174625" indent="-174625">
              <a:buFont typeface="+mj-lt"/>
              <a:buAutoNum type="arabicPeriod"/>
            </a:pPr>
            <a:r>
              <a:rPr lang="en-US" sz="1050">
                <a:solidFill>
                  <a:schemeClr val="bg1"/>
                </a:solidFill>
                <a:latin typeface="Raleway" pitchFamily="2" charset="0"/>
              </a:rPr>
              <a:t>Miki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899B91-9E4F-5D16-C754-C1AF61BF106C}"/>
              </a:ext>
            </a:extLst>
          </p:cNvPr>
          <p:cNvSpPr txBox="1"/>
          <p:nvPr/>
        </p:nvSpPr>
        <p:spPr>
          <a:xfrm>
            <a:off x="3487331" y="284249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>
                <a:solidFill>
                  <a:schemeClr val="bg1"/>
                </a:solidFill>
                <a:latin typeface="Raleway" pitchFamily="2" charset="0"/>
              </a:rPr>
              <a:t>日本語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2361AC-AA8A-42E8-ABC4-4D95E4D1069B}"/>
              </a:ext>
            </a:extLst>
          </p:cNvPr>
          <p:cNvSpPr txBox="1"/>
          <p:nvPr/>
        </p:nvSpPr>
        <p:spPr>
          <a:xfrm>
            <a:off x="3453688" y="3933516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>
                <a:solidFill>
                  <a:schemeClr val="bg1"/>
                </a:solidFill>
                <a:latin typeface="Raleway" pitchFamily="2" charset="0"/>
              </a:rPr>
              <a:t>日本語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D30793-4FB4-7115-400C-1F781C305F36}"/>
              </a:ext>
            </a:extLst>
          </p:cNvPr>
          <p:cNvSpPr txBox="1"/>
          <p:nvPr/>
        </p:nvSpPr>
        <p:spPr>
          <a:xfrm>
            <a:off x="7032306" y="3903696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>
                <a:solidFill>
                  <a:schemeClr val="bg1"/>
                </a:solidFill>
                <a:latin typeface="Raleway" pitchFamily="2" charset="0"/>
              </a:rPr>
              <a:t>日本語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04110E-CCD6-89D3-5461-EFFC8374E5AF}"/>
              </a:ext>
            </a:extLst>
          </p:cNvPr>
          <p:cNvSpPr txBox="1"/>
          <p:nvPr/>
        </p:nvSpPr>
        <p:spPr>
          <a:xfrm>
            <a:off x="7039285" y="504808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>
                <a:solidFill>
                  <a:schemeClr val="bg1"/>
                </a:solidFill>
                <a:latin typeface="Raleway" pitchFamily="2" charset="0"/>
              </a:rPr>
              <a:t>日本語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9A25F8-8A35-46D2-CBA6-E338F8A91AD6}"/>
              </a:ext>
            </a:extLst>
          </p:cNvPr>
          <p:cNvSpPr txBox="1"/>
          <p:nvPr/>
        </p:nvSpPr>
        <p:spPr>
          <a:xfrm>
            <a:off x="3487331" y="5083958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>
                <a:solidFill>
                  <a:schemeClr val="bg1"/>
                </a:solidFill>
                <a:latin typeface="Raleway" pitchFamily="2" charset="0"/>
              </a:rPr>
              <a:t>English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E0B508-CD03-C958-3BF7-E97BFA0237DA}"/>
              </a:ext>
            </a:extLst>
          </p:cNvPr>
          <p:cNvSpPr txBox="1"/>
          <p:nvPr/>
        </p:nvSpPr>
        <p:spPr>
          <a:xfrm>
            <a:off x="7039253" y="2842494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>
                <a:solidFill>
                  <a:schemeClr val="bg1"/>
                </a:solidFill>
                <a:latin typeface="Raleway" pitchFamily="2" charset="0"/>
              </a:rPr>
              <a:t>English</a:t>
            </a:r>
            <a:endParaRPr lang="en-US" sz="105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EA13D7EF-A4FC-FE70-2EC9-6304EC93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>
                <a:latin typeface="Raleway" pitchFamily="2" charset="0"/>
              </a:rPr>
              <a:t>3</a:t>
            </a:fld>
            <a:endParaRPr lang="en-US">
              <a:latin typeface="Raleway" pitchFamily="2" charset="0"/>
            </a:endParaRPr>
          </a:p>
        </p:txBody>
      </p:sp>
      <p:pic>
        <p:nvPicPr>
          <p:cNvPr id="11" name="Graphic 10" descr="Champagne with solid fill">
            <a:extLst>
              <a:ext uri="{FF2B5EF4-FFF2-40B4-BE49-F238E27FC236}">
                <a16:creationId xmlns:a16="http://schemas.microsoft.com/office/drawing/2014/main" id="{D4435F38-4FE5-06FA-E6D8-8812FBA5B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1348474" y="3965842"/>
            <a:ext cx="447982" cy="447982"/>
          </a:xfrm>
          <a:prstGeom prst="rect">
            <a:avLst/>
          </a:prstGeom>
        </p:spPr>
      </p:pic>
      <p:pic>
        <p:nvPicPr>
          <p:cNvPr id="35" name="Graphic 34" descr="Champagne with solid fill">
            <a:extLst>
              <a:ext uri="{FF2B5EF4-FFF2-40B4-BE49-F238E27FC236}">
                <a16:creationId xmlns:a16="http://schemas.microsoft.com/office/drawing/2014/main" id="{A6FEA2AC-92D6-929C-9A8A-99D8A74D4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1337915" y="3610258"/>
            <a:ext cx="447982" cy="4808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0A01DE-BF51-2370-408D-3AF939CE560E}"/>
              </a:ext>
            </a:extLst>
          </p:cNvPr>
          <p:cNvSpPr txBox="1"/>
          <p:nvPr/>
        </p:nvSpPr>
        <p:spPr>
          <a:xfrm>
            <a:off x="8564397" y="1455189"/>
            <a:ext cx="2628627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-JP" altLang="en-US" sz="110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お手洗いとの行き来は事務局がサポート</a:t>
            </a:r>
            <a:endParaRPr lang="en-US" sz="110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Contact Crew for </a:t>
            </a:r>
            <a:r>
              <a:rPr lang="en-US" sz="1100"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restroom </a:t>
            </a:r>
            <a:r>
              <a:rPr lang="en-US" sz="110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access</a:t>
            </a:r>
            <a:endParaRPr lang="en-US" sz="1100">
              <a:effectLst/>
              <a:latin typeface="Raleway" pitchFamily="2" charset="0"/>
              <a:ea typeface="MS PGothic" panose="020B0600070205080204" pitchFamily="34" charset="-128"/>
              <a:cs typeface="Raav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080-8702-7588</a:t>
            </a:r>
            <a:endParaRPr lang="en-US" sz="105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Raleway" pitchFamily="2" charset="0"/>
                <a:ea typeface="MS PGothic" panose="020B0600070205080204" pitchFamily="34" charset="-128"/>
                <a:cs typeface="MS PGothic" panose="020B0600070205080204" pitchFamily="34" charset="-128"/>
              </a:rPr>
              <a:t>090-5216-9597</a:t>
            </a:r>
            <a:endParaRPr lang="en-US" sz="1050">
              <a:effectLst/>
              <a:latin typeface="Raleway" pitchFamily="2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F86EF8-3DCD-F624-C6CF-7B82BEBDDCD9}"/>
              </a:ext>
            </a:extLst>
          </p:cNvPr>
          <p:cNvSpPr txBox="1"/>
          <p:nvPr/>
        </p:nvSpPr>
        <p:spPr>
          <a:xfrm>
            <a:off x="3453688" y="816746"/>
            <a:ext cx="78574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>
                <a:latin typeface="Raleway" pitchFamily="2" charset="0"/>
                <a:ea typeface="Meiryo UI" panose="020B0604030504040204" pitchFamily="34" charset="-128"/>
              </a:rPr>
              <a:t>Seating Map </a:t>
            </a:r>
          </a:p>
        </p:txBody>
      </p:sp>
    </p:spTree>
    <p:extLst>
      <p:ext uri="{BB962C8B-B14F-4D97-AF65-F5344CB8AC3E}">
        <p14:creationId xmlns:p14="http://schemas.microsoft.com/office/powerpoint/2010/main" val="107547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6590C8B-F837-B7D3-0E6F-7FAC2C73D7A8}"/>
              </a:ext>
            </a:extLst>
          </p:cNvPr>
          <p:cNvSpPr txBox="1"/>
          <p:nvPr/>
        </p:nvSpPr>
        <p:spPr>
          <a:xfrm>
            <a:off x="3691258" y="5596881"/>
            <a:ext cx="40488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latin typeface="Raleway" pitchFamily="2" charset="0"/>
              </a:rPr>
              <a:t>JPN&lt;-Sketch Invitation-&gt;ENG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699FFC-3B91-0BA3-FBB4-EA92963CB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83" y="2728978"/>
            <a:ext cx="4562508" cy="13811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EC4E224-46D1-FB33-8FA4-401883BFAB8D}"/>
              </a:ext>
            </a:extLst>
          </p:cNvPr>
          <p:cNvSpPr txBox="1"/>
          <p:nvPr/>
        </p:nvSpPr>
        <p:spPr>
          <a:xfrm>
            <a:off x="6187627" y="1554692"/>
            <a:ext cx="51890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latin typeface="Raleway" pitchFamily="2" charset="0"/>
              </a:rPr>
              <a:t>Blueprinting Tomorrow: a Chief Officers'</a:t>
            </a:r>
          </a:p>
          <a:p>
            <a:pPr algn="ctr"/>
            <a:r>
              <a:rPr lang="en-US" sz="1600" b="1">
                <a:latin typeface="Raleway" pitchFamily="2" charset="0"/>
              </a:rPr>
              <a:t>Co-Creation Table</a:t>
            </a:r>
          </a:p>
          <a:p>
            <a:pPr algn="ctr"/>
            <a:r>
              <a:rPr lang="en-US" sz="1600" b="1">
                <a:latin typeface="Raleway" pitchFamily="2" charset="0"/>
              </a:rPr>
              <a:t>&amp;</a:t>
            </a:r>
          </a:p>
          <a:p>
            <a:pPr algn="ctr"/>
            <a:r>
              <a:rPr lang="en-US" sz="1600" b="1">
                <a:latin typeface="Raleway" pitchFamily="2" charset="0"/>
              </a:rPr>
              <a:t>"Leaders' Lounge" Reception @WeWork VIP Room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3659DCE-E76C-CF15-19A3-7122E3635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687" y="2728978"/>
            <a:ext cx="4105452" cy="17450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7FFCD4B-51FF-2ACB-6D8B-382D54B170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3268" y="4836649"/>
            <a:ext cx="1681957" cy="16819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7570C18-41D1-BF1F-015F-A200E5C19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0494" y="4836649"/>
            <a:ext cx="1630764" cy="163764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A48954D-1F22-344F-0C65-F287DDFB789A}"/>
              </a:ext>
            </a:extLst>
          </p:cNvPr>
          <p:cNvSpPr txBox="1"/>
          <p:nvPr/>
        </p:nvSpPr>
        <p:spPr>
          <a:xfrm>
            <a:off x="685801" y="1645276"/>
            <a:ext cx="5501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err="1">
                <a:latin typeface="Raleway" pitchFamily="2" charset="0"/>
              </a:rPr>
              <a:t>未来を描くチーフオフィサーの共創テーブル</a:t>
            </a:r>
            <a:endParaRPr lang="en-US" sz="1600" b="1">
              <a:latin typeface="Raleway" pitchFamily="2" charset="0"/>
            </a:endParaRPr>
          </a:p>
          <a:p>
            <a:pPr algn="ctr"/>
            <a:r>
              <a:rPr lang="en-US" sz="1600" b="1">
                <a:latin typeface="Raleway" pitchFamily="2" charset="0"/>
              </a:rPr>
              <a:t>&amp;</a:t>
            </a:r>
          </a:p>
          <a:p>
            <a:pPr algn="ctr"/>
            <a:r>
              <a:rPr lang="en-US" sz="1600" b="1">
                <a:latin typeface="Raleway" pitchFamily="2" charset="0"/>
              </a:rPr>
              <a:t>"</a:t>
            </a:r>
            <a:r>
              <a:rPr lang="en-US" sz="1600" b="1" err="1">
                <a:latin typeface="Raleway" pitchFamily="2" charset="0"/>
              </a:rPr>
              <a:t>秘密基地"ネットワーキングレセプション</a:t>
            </a:r>
            <a:endParaRPr lang="en-US" sz="1600" b="1">
              <a:latin typeface="Raleway" pitchFamily="2" charset="0"/>
            </a:endParaRPr>
          </a:p>
          <a:p>
            <a:pPr algn="ctr"/>
            <a:r>
              <a:rPr lang="en-US" sz="1600" b="1">
                <a:latin typeface="Raleway" pitchFamily="2" charset="0"/>
              </a:rPr>
              <a:t>@WeWork VIP Room</a:t>
            </a:r>
          </a:p>
        </p:txBody>
      </p:sp>
      <p:pic>
        <p:nvPicPr>
          <p:cNvPr id="20" name="Picture 19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EEC54129-CD70-9CE3-820E-7149753005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06" y="170626"/>
            <a:ext cx="3343299" cy="152401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CD96D8C-7BFA-3672-894F-A7AB0D45A264}"/>
              </a:ext>
            </a:extLst>
          </p:cNvPr>
          <p:cNvSpPr txBox="1"/>
          <p:nvPr/>
        </p:nvSpPr>
        <p:spPr>
          <a:xfrm>
            <a:off x="540309" y="1327532"/>
            <a:ext cx="10596943" cy="73989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375FEC6F-9171-9F02-06A8-3382F64E4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E49250-7A7C-8F50-DA21-7033D36F55E0}"/>
              </a:ext>
            </a:extLst>
          </p:cNvPr>
          <p:cNvSpPr txBox="1"/>
          <p:nvPr/>
        </p:nvSpPr>
        <p:spPr>
          <a:xfrm>
            <a:off x="3436714" y="95597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>
                <a:latin typeface="Raleway" pitchFamily="2" charset="0"/>
              </a:rPr>
              <a:t>Summer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9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4EE6E06-94D5-3211-BC42-5CB3425C0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06" y="170626"/>
            <a:ext cx="3343299" cy="15240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B6DABB-BA9F-D696-0337-4595922B9E17}"/>
              </a:ext>
            </a:extLst>
          </p:cNvPr>
          <p:cNvSpPr txBox="1"/>
          <p:nvPr/>
        </p:nvSpPr>
        <p:spPr>
          <a:xfrm>
            <a:off x="540309" y="1327532"/>
            <a:ext cx="10596943" cy="73989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700406-C2AC-271E-7DAD-033BDD35CE76}"/>
              </a:ext>
            </a:extLst>
          </p:cNvPr>
          <p:cNvSpPr txBox="1"/>
          <p:nvPr/>
        </p:nvSpPr>
        <p:spPr>
          <a:xfrm>
            <a:off x="540309" y="1843351"/>
            <a:ext cx="10810248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en-US" altLang="ja-JP" b="1" dirty="0">
                <a:latin typeface="Raleway" pitchFamily="2" charset="0"/>
                <a:ea typeface="Meiryo UI" panose="020B0604030504040204" pitchFamily="34" charset="-128"/>
              </a:rPr>
              <a:t>17:00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Welcome by Aya Shimada, Founder, Culturelabs</a:t>
            </a:r>
          </a:p>
          <a:p>
            <a:pPr>
              <a:lnSpc>
                <a:spcPct val="150000"/>
              </a:lnSpc>
            </a:pPr>
            <a:r>
              <a:rPr lang="en-US" altLang="ja-JP" b="1" dirty="0">
                <a:latin typeface="Raleway" pitchFamily="2" charset="0"/>
                <a:ea typeface="Meiryo UI" panose="020B0604030504040204" pitchFamily="34" charset="-128"/>
              </a:rPr>
              <a:t>17:04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Toast</a:t>
            </a:r>
            <a:r>
              <a:rPr lang="ja-JP" altLang="en-US" dirty="0">
                <a:latin typeface="Raleway" pitchFamily="2" charset="0"/>
                <a:ea typeface="Meiryo UI" panose="020B0604030504040204" pitchFamily="34" charset="-128"/>
              </a:rPr>
              <a:t> 乾杯！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by Johnny Yoo, CEO WeWork Japan</a:t>
            </a:r>
            <a:endParaRPr lang="en-US" altLang="ja-JP" b="1" dirty="0">
              <a:latin typeface="Raleway" pitchFamily="2" charset="0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>
                <a:latin typeface="Raleway" pitchFamily="2" charset="0"/>
                <a:ea typeface="Meiryo UI" panose="020B0604030504040204" pitchFamily="34" charset="-128"/>
              </a:rPr>
              <a:t>17:05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Keynote, "Why does a CEO actively take on DEI activities?“ </a:t>
            </a:r>
          </a:p>
          <a:p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by Seiji </a:t>
            </a:r>
            <a:r>
              <a:rPr lang="en-US" altLang="ja-JP" dirty="0" err="1">
                <a:latin typeface="Raleway" pitchFamily="2" charset="0"/>
                <a:ea typeface="Meiryo UI" panose="020B0604030504040204" pitchFamily="34" charset="-128"/>
              </a:rPr>
              <a:t>Yasubuchi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, CEO, AXA Holdings Japan CEO</a:t>
            </a:r>
          </a:p>
          <a:p>
            <a:pPr>
              <a:lnSpc>
                <a:spcPct val="200000"/>
              </a:lnSpc>
            </a:pPr>
            <a:r>
              <a:rPr lang="en-US" altLang="ja-JP" b="1" dirty="0">
                <a:latin typeface="Raleway" pitchFamily="2" charset="0"/>
                <a:ea typeface="Meiryo UI" panose="020B0604030504040204" pitchFamily="34" charset="-128"/>
              </a:rPr>
              <a:t>17:10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Speaker, "A global case study of a diverse team that led innovation across organizational </a:t>
            </a:r>
          </a:p>
          <a:p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affiliations and job categories"</a:t>
            </a:r>
          </a:p>
          <a:p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by Jens Heitland, Former Global Head of Innovation, IKEA Centers, joining us online</a:t>
            </a:r>
          </a:p>
          <a:p>
            <a:endParaRPr lang="en-US" altLang="ja-JP" dirty="0">
              <a:latin typeface="Raleway" pitchFamily="2" charset="0"/>
              <a:ea typeface="Meiryo UI" panose="020B0604030504040204" pitchFamily="34" charset="-128"/>
            </a:endParaRPr>
          </a:p>
          <a:p>
            <a:pPr marL="914400" indent="-914400"/>
            <a:r>
              <a:rPr lang="en-US" altLang="ja-JP" b="1" dirty="0">
                <a:latin typeface="Raleway" pitchFamily="2" charset="0"/>
                <a:ea typeface="Meiryo UI" panose="020B0604030504040204" pitchFamily="34" charset="-128"/>
              </a:rPr>
              <a:t>17:20	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Interactive Workshop, MC, 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 pitchFamily="2" charset="0"/>
              </a:rPr>
              <a:t>Rochelle Kopp, President, Japan Intercultural Consulting; Outside Director, MS&amp;AD Holdings </a:t>
            </a:r>
          </a:p>
          <a:p>
            <a:pPr marL="914400" indent="-914400"/>
            <a:endParaRPr lang="en-US" altLang="ja-JP" dirty="0">
              <a:latin typeface="Raleway" pitchFamily="2" charset="0"/>
              <a:ea typeface="Meiryo UI" panose="020B0604030504040204" pitchFamily="34" charset="-128"/>
            </a:endParaRPr>
          </a:p>
          <a:p>
            <a:r>
              <a:rPr lang="en-US" altLang="ja-JP" b="1" dirty="0">
                <a:latin typeface="Raleway" pitchFamily="2" charset="0"/>
                <a:ea typeface="Meiryo UI" panose="020B0604030504040204" pitchFamily="34" charset="-128"/>
              </a:rPr>
              <a:t>18:30</a:t>
            </a:r>
            <a:r>
              <a:rPr lang="en-US" altLang="ja-JP" dirty="0">
                <a:latin typeface="Raleway" pitchFamily="2" charset="0"/>
                <a:ea typeface="Meiryo UI" panose="020B0604030504040204" pitchFamily="34" charset="-128"/>
              </a:rPr>
              <a:t>	Group Photo -&gt; VIP Room Afterparty   </a:t>
            </a:r>
          </a:p>
          <a:p>
            <a:endParaRPr lang="en-US" altLang="ja-JP" dirty="0">
              <a:latin typeface="Raleway" pitchFamily="2" charset="0"/>
              <a:ea typeface="Meiryo UI" panose="020B0604030504040204" pitchFamily="34" charset="-128"/>
            </a:endParaRP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EA13D7EF-A4FC-FE70-2EC9-6304EC93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1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of a cat&#10;&#10;Description automatically generated">
            <a:extLst>
              <a:ext uri="{FF2B5EF4-FFF2-40B4-BE49-F238E27FC236}">
                <a16:creationId xmlns:a16="http://schemas.microsoft.com/office/drawing/2014/main" id="{8E1C8B66-4920-F1E5-CE5C-A0D74C7038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7" t="19756" r="21272" b="27113"/>
          <a:stretch/>
        </p:blipFill>
        <p:spPr>
          <a:xfrm rot="1800782">
            <a:off x="10326256" y="1483467"/>
            <a:ext cx="964505" cy="956026"/>
          </a:xfrm>
          <a:prstGeom prst="rect">
            <a:avLst/>
          </a:prstGeom>
        </p:spPr>
      </p:pic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4EE6E06-94D5-3211-BC42-5CB3425C0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06" y="170626"/>
            <a:ext cx="3343299" cy="15240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B6DABB-BA9F-D696-0337-4595922B9E17}"/>
              </a:ext>
            </a:extLst>
          </p:cNvPr>
          <p:cNvSpPr txBox="1"/>
          <p:nvPr/>
        </p:nvSpPr>
        <p:spPr>
          <a:xfrm>
            <a:off x="540309" y="1327532"/>
            <a:ext cx="10596943" cy="73989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EA13D7EF-A4FC-FE70-2EC9-6304EC93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6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2AB161-38B6-A82C-3013-EC1588D33258}"/>
              </a:ext>
            </a:extLst>
          </p:cNvPr>
          <p:cNvSpPr txBox="1"/>
          <p:nvPr/>
        </p:nvSpPr>
        <p:spPr>
          <a:xfrm>
            <a:off x="3453688" y="816746"/>
            <a:ext cx="78574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>
                <a:latin typeface="Raleway" pitchFamily="2" charset="0"/>
                <a:ea typeface="Meiryo UI" panose="020B0604030504040204" pitchFamily="34" charset="-128"/>
              </a:rPr>
              <a:t>インタラクティブワークショップ</a:t>
            </a:r>
            <a:r>
              <a:rPr lang="en-US" altLang="ja-JP" sz="2800" b="1">
                <a:latin typeface="Raleway" pitchFamily="2" charset="0"/>
                <a:ea typeface="Meiryo UI" panose="020B0604030504040204" pitchFamily="34" charset="-128"/>
              </a:rPr>
              <a:t> Worksheet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F96C1-20E9-8793-99DF-2706FC049AF0}"/>
              </a:ext>
            </a:extLst>
          </p:cNvPr>
          <p:cNvSpPr txBox="1"/>
          <p:nvPr/>
        </p:nvSpPr>
        <p:spPr>
          <a:xfrm>
            <a:off x="630636" y="2563685"/>
            <a:ext cx="2950765" cy="3966140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CF4861-4642-340F-1689-B7D36AB77C10}"/>
              </a:ext>
            </a:extLst>
          </p:cNvPr>
          <p:cNvSpPr txBox="1"/>
          <p:nvPr/>
        </p:nvSpPr>
        <p:spPr>
          <a:xfrm>
            <a:off x="482762" y="2607600"/>
            <a:ext cx="3268236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Round</a:t>
            </a:r>
            <a:r>
              <a:rPr lang="ja-JP" altLang="en-US">
                <a:latin typeface="Raleway" pitchFamily="2" charset="0"/>
              </a:rPr>
              <a:t> </a:t>
            </a:r>
            <a:r>
              <a:rPr lang="en-US" altLang="ja-JP">
                <a:latin typeface="Raleway" pitchFamily="2" charset="0"/>
              </a:rPr>
              <a:t>1</a:t>
            </a:r>
            <a:endParaRPr lang="en-US">
              <a:latin typeface="Raleway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46314B-5875-7420-1405-6867A78CAE17}"/>
              </a:ext>
            </a:extLst>
          </p:cNvPr>
          <p:cNvSpPr txBox="1"/>
          <p:nvPr/>
        </p:nvSpPr>
        <p:spPr>
          <a:xfrm>
            <a:off x="2099941" y="1528891"/>
            <a:ext cx="7335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/>
              <a:t>3-min</a:t>
            </a:r>
            <a:r>
              <a:rPr lang="en-US" sz="1600"/>
              <a:t> </a:t>
            </a:r>
            <a:r>
              <a:rPr lang="ja-JP" altLang="en-US" sz="1600"/>
              <a:t>ストーリーテラー（語り部）のストーリー</a:t>
            </a:r>
            <a:endParaRPr lang="en-US" sz="1600"/>
          </a:p>
          <a:p>
            <a:r>
              <a:rPr lang="en-US" sz="1600" b="1"/>
              <a:t>10-min</a:t>
            </a:r>
            <a:r>
              <a:rPr lang="en-US" sz="1600"/>
              <a:t> </a:t>
            </a:r>
            <a:r>
              <a:rPr lang="ja-JP" altLang="en-US" sz="1600"/>
              <a:t>「問い」のディスカッションを語り部がリード、代表者一名がメモる</a:t>
            </a:r>
            <a:endParaRPr lang="en-US" sz="1600"/>
          </a:p>
          <a:p>
            <a:r>
              <a:rPr lang="en-US" sz="1600" b="1"/>
              <a:t>3-min</a:t>
            </a:r>
            <a:r>
              <a:rPr lang="en-US" sz="1600"/>
              <a:t> </a:t>
            </a:r>
            <a:r>
              <a:rPr lang="ja-JP" altLang="en-US" sz="1600"/>
              <a:t>語り部に対して代表者がディスカッションサマリを発表（“語り返す”）</a:t>
            </a:r>
            <a:endParaRPr lang="en-US" altLang="ja-JP" sz="16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76A4B7-C9A6-07FF-8012-6BBC3C8727A6}"/>
              </a:ext>
            </a:extLst>
          </p:cNvPr>
          <p:cNvSpPr txBox="1"/>
          <p:nvPr/>
        </p:nvSpPr>
        <p:spPr>
          <a:xfrm>
            <a:off x="9550179" y="2543831"/>
            <a:ext cx="2522145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indent="-230188"/>
            <a:r>
              <a:rPr lang="ja-JP" altLang="en-US" sz="1400" b="1"/>
              <a:t>「問い」</a:t>
            </a:r>
            <a:r>
              <a:rPr lang="en-US" altLang="ja-JP" sz="1400" b="1"/>
              <a:t>(</a:t>
            </a:r>
            <a:r>
              <a:rPr lang="ja-JP" altLang="en-US" sz="1400" b="1"/>
              <a:t>網羅しなくて</a:t>
            </a:r>
            <a:r>
              <a:rPr lang="en-US" altLang="ja-JP" sz="1400" b="1"/>
              <a:t>OK</a:t>
            </a:r>
            <a:r>
              <a:rPr lang="ja-JP" altLang="en-US" sz="1400" b="1"/>
              <a:t>！</a:t>
            </a:r>
            <a:r>
              <a:rPr lang="en-US" altLang="ja-JP" sz="1400" b="1"/>
              <a:t>)</a:t>
            </a:r>
          </a:p>
          <a:p>
            <a:pPr marL="230188" indent="-230188">
              <a:buFont typeface="+mj-lt"/>
              <a:buAutoNum type="arabicPeriod"/>
            </a:pPr>
            <a:r>
              <a:rPr lang="ja-JP" altLang="en-US" sz="1400"/>
              <a:t>テーマにおいての自分の組織の課題や、個人意見のシェアリング</a:t>
            </a:r>
            <a:endParaRPr lang="en-US" altLang="ja-JP" sz="1400"/>
          </a:p>
          <a:p>
            <a:pPr marL="230188" indent="-230188">
              <a:buFont typeface="+mj-lt"/>
              <a:buAutoNum type="arabicPeriod"/>
            </a:pPr>
            <a:endParaRPr lang="ja-JP" altLang="en-US" sz="1400"/>
          </a:p>
          <a:p>
            <a:pPr marL="230188" indent="-230188">
              <a:buFont typeface="+mj-lt"/>
              <a:buAutoNum type="arabicPeriod"/>
            </a:pPr>
            <a:r>
              <a:rPr lang="ja-JP" altLang="en-US" sz="1400"/>
              <a:t>市場（社会）の変化*を受けて、今後どのような事業（社会）転換が必要か。そこでなぜ</a:t>
            </a:r>
            <a:r>
              <a:rPr lang="en-US" altLang="ja-JP" sz="1400"/>
              <a:t>or</a:t>
            </a:r>
            <a:r>
              <a:rPr lang="ja-JP" altLang="en-US" sz="1400"/>
              <a:t>どんな多様な視点・スキル・タレントに活躍いただくのか</a:t>
            </a:r>
            <a:r>
              <a:rPr lang="ja-JP" altLang="en-US" sz="600"/>
              <a:t>（*例：</a:t>
            </a:r>
            <a:r>
              <a:rPr lang="en-US" altLang="ja-JP" sz="600"/>
              <a:t>AI</a:t>
            </a:r>
            <a:r>
              <a:rPr lang="ja-JP" altLang="en-US" sz="600"/>
              <a:t>、人口変動、国内・世界の経済、災害、地政リスクなど）</a:t>
            </a:r>
          </a:p>
          <a:p>
            <a:pPr marL="230188" indent="-230188">
              <a:buFont typeface="+mj-lt"/>
              <a:buAutoNum type="arabicPeriod"/>
            </a:pPr>
            <a:endParaRPr lang="en-US" altLang="ja-JP" sz="1400"/>
          </a:p>
          <a:p>
            <a:pPr marL="230188" indent="-230188">
              <a:buFont typeface="+mj-lt"/>
              <a:buAutoNum type="arabicPeriod"/>
            </a:pPr>
            <a:r>
              <a:rPr lang="ja-JP" altLang="en-US" sz="1400"/>
              <a:t>今の組織（のサイロ思考や非多様な属性）から、インクルーシブ、コラボレーティブ、イノベーティブな組織にどう変えるのか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0145E8-B194-131D-BDC0-DCE889D6F068}"/>
              </a:ext>
            </a:extLst>
          </p:cNvPr>
          <p:cNvSpPr txBox="1"/>
          <p:nvPr/>
        </p:nvSpPr>
        <p:spPr>
          <a:xfrm>
            <a:off x="630636" y="1961480"/>
            <a:ext cx="1559943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ja-JP">
                <a:latin typeface="Raleway" pitchFamily="2" charset="0"/>
                <a:ea typeface="Meiryo UI" panose="020B0604030504040204" pitchFamily="34" charset="-128"/>
              </a:rPr>
              <a:t>Each Round</a:t>
            </a:r>
          </a:p>
          <a:p>
            <a:r>
              <a:rPr lang="en-US" altLang="ja-JP">
                <a:latin typeface="Raleway" pitchFamily="2" charset="0"/>
                <a:ea typeface="Meiryo UI" panose="020B0604030504040204" pitchFamily="34" charset="-128"/>
              </a:rPr>
              <a:t>Contains…</a:t>
            </a:r>
          </a:p>
          <a:p>
            <a:endParaRPr lang="en-US" altLang="ja-JP">
              <a:latin typeface="Raleway" pitchFamily="2" charset="0"/>
              <a:ea typeface="Meiryo UI" panose="020B0604030504040204" pitchFamily="34" charset="-128"/>
            </a:endParaRPr>
          </a:p>
          <a:p>
            <a:r>
              <a:rPr lang="en-US" altLang="ja-JP">
                <a:latin typeface="Raleway" pitchFamily="2" charset="0"/>
                <a:ea typeface="Meiryo UI" panose="020B0604030504040204" pitchFamily="34" charset="-128"/>
              </a:rPr>
              <a:t>	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A8FDFC-E4AF-4655-1960-27FA4506F89F}"/>
              </a:ext>
            </a:extLst>
          </p:cNvPr>
          <p:cNvSpPr txBox="1"/>
          <p:nvPr/>
        </p:nvSpPr>
        <p:spPr>
          <a:xfrm>
            <a:off x="3605203" y="2563685"/>
            <a:ext cx="2950765" cy="3966140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C5E283E-1059-8A28-51D7-2FE0EBB4EC6A}"/>
              </a:ext>
            </a:extLst>
          </p:cNvPr>
          <p:cNvSpPr txBox="1"/>
          <p:nvPr/>
        </p:nvSpPr>
        <p:spPr>
          <a:xfrm>
            <a:off x="3457329" y="2607600"/>
            <a:ext cx="3268236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Round</a:t>
            </a:r>
            <a:r>
              <a:rPr lang="ja-JP" altLang="en-US">
                <a:latin typeface="Raleway" pitchFamily="2" charset="0"/>
              </a:rPr>
              <a:t> </a:t>
            </a:r>
            <a:r>
              <a:rPr lang="en-US" altLang="ja-JP">
                <a:latin typeface="Raleway" pitchFamily="2" charset="0"/>
              </a:rPr>
              <a:t>2</a:t>
            </a:r>
            <a:endParaRPr lang="en-US">
              <a:latin typeface="Raleway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F7BC02-F7D5-179D-7CB6-BB7D460A32E5}"/>
              </a:ext>
            </a:extLst>
          </p:cNvPr>
          <p:cNvSpPr txBox="1"/>
          <p:nvPr/>
        </p:nvSpPr>
        <p:spPr>
          <a:xfrm>
            <a:off x="6577691" y="2558427"/>
            <a:ext cx="2950765" cy="3966140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FE9EC7-8019-2829-B13F-6077AE0D8282}"/>
              </a:ext>
            </a:extLst>
          </p:cNvPr>
          <p:cNvSpPr txBox="1"/>
          <p:nvPr/>
        </p:nvSpPr>
        <p:spPr>
          <a:xfrm>
            <a:off x="6429817" y="2602342"/>
            <a:ext cx="3268236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Round</a:t>
            </a:r>
            <a:r>
              <a:rPr lang="ja-JP" altLang="en-US">
                <a:latin typeface="Raleway" pitchFamily="2" charset="0"/>
              </a:rPr>
              <a:t> </a:t>
            </a:r>
            <a:r>
              <a:rPr lang="en-US" altLang="ja-JP">
                <a:latin typeface="Raleway" pitchFamily="2" charset="0"/>
              </a:rPr>
              <a:t>3</a:t>
            </a:r>
            <a:endParaRPr lang="en-US"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95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white t-shirt with paw prints&#10;&#10;Description automatically generated">
            <a:extLst>
              <a:ext uri="{FF2B5EF4-FFF2-40B4-BE49-F238E27FC236}">
                <a16:creationId xmlns:a16="http://schemas.microsoft.com/office/drawing/2014/main" id="{C62DB39D-847F-77AC-0DA4-788D9CF4D3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6" t="22992" r="22395" b="23052"/>
          <a:stretch/>
        </p:blipFill>
        <p:spPr>
          <a:xfrm rot="1213599">
            <a:off x="10261295" y="1465625"/>
            <a:ext cx="1049875" cy="991709"/>
          </a:xfrm>
          <a:prstGeom prst="rect">
            <a:avLst/>
          </a:prstGeom>
        </p:spPr>
      </p:pic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4EE6E06-94D5-3211-BC42-5CB3425C0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06" y="170626"/>
            <a:ext cx="3343299" cy="15240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B6DABB-BA9F-D696-0337-4595922B9E17}"/>
              </a:ext>
            </a:extLst>
          </p:cNvPr>
          <p:cNvSpPr txBox="1"/>
          <p:nvPr/>
        </p:nvSpPr>
        <p:spPr>
          <a:xfrm>
            <a:off x="540309" y="1327532"/>
            <a:ext cx="10596943" cy="73989"/>
          </a:xfrm>
          <a:prstGeom prst="rect">
            <a:avLst/>
          </a:prstGeom>
          <a:solidFill>
            <a:srgbClr val="440613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EA13D7EF-A4FC-FE70-2EC9-6304EC93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F96C1-20E9-8793-99DF-2706FC049AF0}"/>
              </a:ext>
            </a:extLst>
          </p:cNvPr>
          <p:cNvSpPr txBox="1"/>
          <p:nvPr/>
        </p:nvSpPr>
        <p:spPr>
          <a:xfrm>
            <a:off x="630636" y="2563685"/>
            <a:ext cx="2950765" cy="3966140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CF4861-4642-340F-1689-B7D36AB77C10}"/>
              </a:ext>
            </a:extLst>
          </p:cNvPr>
          <p:cNvSpPr txBox="1"/>
          <p:nvPr/>
        </p:nvSpPr>
        <p:spPr>
          <a:xfrm>
            <a:off x="482762" y="2607600"/>
            <a:ext cx="3268236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Round</a:t>
            </a:r>
            <a:r>
              <a:rPr lang="ja-JP" altLang="en-US">
                <a:latin typeface="Raleway" pitchFamily="2" charset="0"/>
              </a:rPr>
              <a:t> </a:t>
            </a:r>
            <a:r>
              <a:rPr lang="en-US" altLang="ja-JP">
                <a:latin typeface="Raleway" pitchFamily="2" charset="0"/>
              </a:rPr>
              <a:t>1</a:t>
            </a:r>
            <a:endParaRPr lang="en-US">
              <a:latin typeface="Raleway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76A4B7-C9A6-07FF-8012-6BBC3C8727A6}"/>
              </a:ext>
            </a:extLst>
          </p:cNvPr>
          <p:cNvSpPr txBox="1"/>
          <p:nvPr/>
        </p:nvSpPr>
        <p:spPr>
          <a:xfrm>
            <a:off x="9550179" y="2543831"/>
            <a:ext cx="2641821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indent="-230188"/>
            <a:r>
              <a:rPr lang="ja-JP" altLang="en-US" sz="1400" b="1"/>
              <a:t>「</a:t>
            </a:r>
            <a:r>
              <a:rPr lang="en-US" altLang="ja-JP" sz="1400" b="1"/>
              <a:t>Questions</a:t>
            </a:r>
            <a:r>
              <a:rPr lang="ja-JP" altLang="en-US" sz="1400" b="1"/>
              <a:t>」</a:t>
            </a:r>
            <a:r>
              <a:rPr lang="en-US" altLang="ja-JP" sz="1400" b="1"/>
              <a:t>(Don’t have to cover everything!)</a:t>
            </a:r>
          </a:p>
          <a:p>
            <a:pPr marL="169863" indent="-169863">
              <a:buFont typeface="+mj-lt"/>
              <a:buAutoNum type="arabicPeriod"/>
            </a:pPr>
            <a:r>
              <a:rPr lang="en-US" altLang="ja-JP" sz="1400"/>
              <a:t>Please share personal opinions and situations of your organization(s) </a:t>
            </a:r>
            <a:endParaRPr lang="ja-JP" altLang="en-US" sz="1400"/>
          </a:p>
          <a:p>
            <a:pPr marL="169863" indent="-169863">
              <a:buFont typeface="+mj-lt"/>
              <a:buAutoNum type="arabicPeriod"/>
            </a:pPr>
            <a:r>
              <a:rPr lang="en-US" altLang="ja-JP" sz="1400"/>
              <a:t>Given market (society) changes* today, what changes are needed to your business (society)? What types of diverse perspectives/skills/talent are needed and why?</a:t>
            </a:r>
            <a:r>
              <a:rPr lang="ja-JP" altLang="en-US" sz="600"/>
              <a:t>（*</a:t>
            </a:r>
            <a:r>
              <a:rPr lang="en-US" altLang="ja-JP" sz="600"/>
              <a:t>e.g.:</a:t>
            </a:r>
            <a:r>
              <a:rPr lang="ja-JP" altLang="en-US" sz="600"/>
              <a:t> </a:t>
            </a:r>
            <a:r>
              <a:rPr lang="en-US" altLang="ja-JP" sz="600"/>
              <a:t>AI, demographics, domestic and global economics, natural and geopolitical risks)</a:t>
            </a:r>
            <a:endParaRPr lang="en-US" altLang="ja-JP" sz="1400"/>
          </a:p>
          <a:p>
            <a:pPr marL="169863" indent="-169863">
              <a:buFont typeface="+mj-lt"/>
              <a:buAutoNum type="arabicPeriod"/>
            </a:pPr>
            <a:r>
              <a:rPr lang="en-US" altLang="ja-JP" sz="1400"/>
              <a:t>How will you be changing your organization (from </a:t>
            </a:r>
            <a:r>
              <a:rPr lang="en-US" altLang="ja-JP" sz="1400" err="1"/>
              <a:t>silo’d</a:t>
            </a:r>
            <a:r>
              <a:rPr lang="en-US" altLang="ja-JP" sz="1400"/>
              <a:t> thinking or lack of diversity) to a more inclusive, collaborative &amp; innovative organization?</a:t>
            </a:r>
            <a:endParaRPr lang="ja-JP" altLang="en-US" sz="1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0145E8-B194-131D-BDC0-DCE889D6F068}"/>
              </a:ext>
            </a:extLst>
          </p:cNvPr>
          <p:cNvSpPr txBox="1"/>
          <p:nvPr/>
        </p:nvSpPr>
        <p:spPr>
          <a:xfrm>
            <a:off x="630636" y="1961480"/>
            <a:ext cx="1559943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ja-JP">
                <a:latin typeface="Raleway" pitchFamily="2" charset="0"/>
                <a:ea typeface="Meiryo UI" panose="020B0604030504040204" pitchFamily="34" charset="-128"/>
              </a:rPr>
              <a:t>Each Round</a:t>
            </a:r>
          </a:p>
          <a:p>
            <a:r>
              <a:rPr lang="en-US" altLang="ja-JP">
                <a:latin typeface="Raleway" pitchFamily="2" charset="0"/>
                <a:ea typeface="Meiryo UI" panose="020B0604030504040204" pitchFamily="34" charset="-128"/>
              </a:rPr>
              <a:t>Contains…</a:t>
            </a:r>
          </a:p>
          <a:p>
            <a:endParaRPr lang="en-US" altLang="ja-JP">
              <a:latin typeface="Raleway" pitchFamily="2" charset="0"/>
              <a:ea typeface="Meiryo UI" panose="020B0604030504040204" pitchFamily="34" charset="-128"/>
            </a:endParaRPr>
          </a:p>
          <a:p>
            <a:r>
              <a:rPr lang="en-US" altLang="ja-JP">
                <a:latin typeface="Raleway" pitchFamily="2" charset="0"/>
                <a:ea typeface="Meiryo UI" panose="020B0604030504040204" pitchFamily="34" charset="-128"/>
              </a:rPr>
              <a:t>	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A8FDFC-E4AF-4655-1960-27FA4506F89F}"/>
              </a:ext>
            </a:extLst>
          </p:cNvPr>
          <p:cNvSpPr txBox="1"/>
          <p:nvPr/>
        </p:nvSpPr>
        <p:spPr>
          <a:xfrm>
            <a:off x="3605203" y="2563685"/>
            <a:ext cx="2950765" cy="3966140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C5E283E-1059-8A28-51D7-2FE0EBB4EC6A}"/>
              </a:ext>
            </a:extLst>
          </p:cNvPr>
          <p:cNvSpPr txBox="1"/>
          <p:nvPr/>
        </p:nvSpPr>
        <p:spPr>
          <a:xfrm>
            <a:off x="3457329" y="2607600"/>
            <a:ext cx="3268236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Round</a:t>
            </a:r>
            <a:r>
              <a:rPr lang="ja-JP" altLang="en-US">
                <a:latin typeface="Raleway" pitchFamily="2" charset="0"/>
              </a:rPr>
              <a:t> </a:t>
            </a:r>
            <a:r>
              <a:rPr lang="en-US" altLang="ja-JP">
                <a:latin typeface="Raleway" pitchFamily="2" charset="0"/>
              </a:rPr>
              <a:t>2</a:t>
            </a:r>
            <a:endParaRPr lang="en-US">
              <a:latin typeface="Raleway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F7BC02-F7D5-179D-7CB6-BB7D460A32E5}"/>
              </a:ext>
            </a:extLst>
          </p:cNvPr>
          <p:cNvSpPr txBox="1"/>
          <p:nvPr/>
        </p:nvSpPr>
        <p:spPr>
          <a:xfrm>
            <a:off x="6577691" y="2558427"/>
            <a:ext cx="2950765" cy="3966140"/>
          </a:xfrm>
          <a:prstGeom prst="rect">
            <a:avLst/>
          </a:prstGeom>
          <a:noFill/>
          <a:ln>
            <a:solidFill>
              <a:srgbClr val="440613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FE9EC7-8019-2829-B13F-6077AE0D8282}"/>
              </a:ext>
            </a:extLst>
          </p:cNvPr>
          <p:cNvSpPr txBox="1"/>
          <p:nvPr/>
        </p:nvSpPr>
        <p:spPr>
          <a:xfrm>
            <a:off x="6429817" y="2602342"/>
            <a:ext cx="3268236" cy="48788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>
                <a:latin typeface="Raleway" pitchFamily="2" charset="0"/>
              </a:rPr>
              <a:t>Round</a:t>
            </a:r>
            <a:r>
              <a:rPr lang="ja-JP" altLang="en-US">
                <a:latin typeface="Raleway" pitchFamily="2" charset="0"/>
              </a:rPr>
              <a:t> </a:t>
            </a:r>
            <a:r>
              <a:rPr lang="en-US" altLang="ja-JP">
                <a:latin typeface="Raleway" pitchFamily="2" charset="0"/>
              </a:rPr>
              <a:t>3</a:t>
            </a:r>
            <a:endParaRPr lang="en-US">
              <a:latin typeface="Raleway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4589-FD2E-875F-8E72-10885B8AFDF4}"/>
              </a:ext>
            </a:extLst>
          </p:cNvPr>
          <p:cNvSpPr txBox="1"/>
          <p:nvPr/>
        </p:nvSpPr>
        <p:spPr>
          <a:xfrm>
            <a:off x="3453688" y="816746"/>
            <a:ext cx="78574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>
                <a:latin typeface="Raleway" pitchFamily="2" charset="0"/>
                <a:ea typeface="Meiryo UI" panose="020B0604030504040204" pitchFamily="34" charset="-128"/>
              </a:rPr>
              <a:t>Workshop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8A33DD-8B67-CD2F-C28E-B091AE2F0E9D}"/>
              </a:ext>
            </a:extLst>
          </p:cNvPr>
          <p:cNvSpPr txBox="1"/>
          <p:nvPr/>
        </p:nvSpPr>
        <p:spPr>
          <a:xfrm>
            <a:off x="2099942" y="1528891"/>
            <a:ext cx="92538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3-min</a:t>
            </a:r>
            <a:r>
              <a:rPr lang="en-US"/>
              <a:t> Story by Storyteller</a:t>
            </a:r>
          </a:p>
          <a:p>
            <a:r>
              <a:rPr lang="en-US" b="1"/>
              <a:t>10-min</a:t>
            </a:r>
            <a:r>
              <a:rPr lang="en-US"/>
              <a:t> Group Discussion (someone to take notes) moderated by Storyteller</a:t>
            </a:r>
          </a:p>
          <a:p>
            <a:r>
              <a:rPr lang="en-US" b="1"/>
              <a:t>3-min</a:t>
            </a:r>
            <a:r>
              <a:rPr lang="en-US"/>
              <a:t> Summary back to Storyteller (read out the notes) </a:t>
            </a:r>
          </a:p>
        </p:txBody>
      </p:sp>
    </p:spTree>
    <p:extLst>
      <p:ext uri="{BB962C8B-B14F-4D97-AF65-F5344CB8AC3E}">
        <p14:creationId xmlns:p14="http://schemas.microsoft.com/office/powerpoint/2010/main" val="287906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4EE6E06-94D5-3211-BC42-5CB3425C0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4" y="25308"/>
            <a:ext cx="3343299" cy="15240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EC4E224-46D1-FB33-8FA4-401883BFAB8D}"/>
              </a:ext>
            </a:extLst>
          </p:cNvPr>
          <p:cNvSpPr txBox="1"/>
          <p:nvPr/>
        </p:nvSpPr>
        <p:spPr>
          <a:xfrm>
            <a:off x="1458552" y="1885093"/>
            <a:ext cx="985083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>
                <a:latin typeface="Raleway" pitchFamily="2" charset="0"/>
              </a:rPr>
              <a:t>Social Media, please tag</a:t>
            </a:r>
          </a:p>
          <a:p>
            <a:endParaRPr lang="en-US" sz="3200" b="1">
              <a:latin typeface="Raleway" pitchFamily="2" charset="0"/>
            </a:endParaRPr>
          </a:p>
          <a:p>
            <a:r>
              <a:rPr lang="en-US" sz="3200" b="1">
                <a:latin typeface="Raleway" pitchFamily="2" charset="0"/>
              </a:rPr>
              <a:t>@</a:t>
            </a:r>
            <a:r>
              <a:rPr lang="en-US" sz="3200" b="1" i="0">
                <a:solidFill>
                  <a:srgbClr val="050505"/>
                </a:solidFill>
                <a:effectLst/>
                <a:highlight>
                  <a:srgbClr val="FFFFFF"/>
                </a:highlight>
                <a:latin typeface="Segoe UI Historic" panose="020B0502040204020203" pitchFamily="34" charset="0"/>
              </a:rPr>
              <a:t>Sketch - a CXO Discussion Party</a:t>
            </a:r>
            <a:r>
              <a:rPr lang="en-US" sz="3200" b="1">
                <a:solidFill>
                  <a:srgbClr val="050505"/>
                </a:solidFill>
                <a:highlight>
                  <a:srgbClr val="FFFFFF"/>
                </a:highlight>
                <a:latin typeface="Segoe UI Historic" panose="020B0502040204020203" pitchFamily="34" charset="0"/>
              </a:rPr>
              <a:t> </a:t>
            </a:r>
            <a:endParaRPr lang="en-US" sz="3200" b="1" i="0">
              <a:solidFill>
                <a:srgbClr val="050505"/>
              </a:solidFill>
              <a:effectLst/>
              <a:highlight>
                <a:srgbClr val="FFFFFF"/>
              </a:highlight>
              <a:latin typeface="Segoe UI Historic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D03B70-26C2-F6DA-9A1E-53357902D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311" y="3892521"/>
            <a:ext cx="2571769" cy="261939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42ABB-298C-4BE4-89E4-506BFE583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EFF183F-1F59-B0BC-297C-BB9799270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960" y="2812669"/>
            <a:ext cx="415126" cy="41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072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EC4E224-46D1-FB33-8FA4-401883BFAB8D}"/>
              </a:ext>
            </a:extLst>
          </p:cNvPr>
          <p:cNvSpPr txBox="1"/>
          <p:nvPr/>
        </p:nvSpPr>
        <p:spPr>
          <a:xfrm>
            <a:off x="7130074" y="2098266"/>
            <a:ext cx="26646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b="1">
                <a:latin typeface="Raleway" pitchFamily="2" charset="0"/>
              </a:rPr>
              <a:t>THANK</a:t>
            </a:r>
            <a:r>
              <a:rPr lang="ja-JP" altLang="en-US" sz="7200" b="1">
                <a:latin typeface="Raleway" pitchFamily="2" charset="0"/>
              </a:rPr>
              <a:t> </a:t>
            </a:r>
            <a:r>
              <a:rPr lang="en-US" altLang="ja-JP" sz="7200" b="1">
                <a:latin typeface="Raleway" pitchFamily="2" charset="0"/>
              </a:rPr>
              <a:t>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6B3CA-5617-97BE-A573-1788E2584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DD00-430E-4B33-8A90-48B9E0D70B14}" type="slidenum">
              <a:rPr lang="en-US" smtClean="0"/>
              <a:t>9</a:t>
            </a:fld>
            <a:endParaRPr lang="en-US"/>
          </a:p>
        </p:txBody>
      </p:sp>
      <p:pic>
        <p:nvPicPr>
          <p:cNvPr id="32" name="Picture 31" descr="A white wrist watch with black text&#10;&#10;Description automatically generated">
            <a:extLst>
              <a:ext uri="{FF2B5EF4-FFF2-40B4-BE49-F238E27FC236}">
                <a16:creationId xmlns:a16="http://schemas.microsoft.com/office/drawing/2014/main" id="{16EA4709-CE41-0A11-AB94-FD2BFA581B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85" t="20005" r="22664" b="24081"/>
          <a:stretch/>
        </p:blipFill>
        <p:spPr>
          <a:xfrm>
            <a:off x="1453775" y="1109600"/>
            <a:ext cx="5485100" cy="555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61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Widescreen</PresentationFormat>
  <Paragraphs>128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Yu Gothic</vt:lpstr>
      <vt:lpstr>Aptos</vt:lpstr>
      <vt:lpstr>Aptos Display</vt:lpstr>
      <vt:lpstr>Arial</vt:lpstr>
      <vt:lpstr>Raleway</vt:lpstr>
      <vt:lpstr>Raleway</vt:lpstr>
      <vt:lpstr>Segoe UI Historic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Shimada</dc:creator>
  <cp:lastModifiedBy>Aya Shimada</cp:lastModifiedBy>
  <cp:revision>1</cp:revision>
  <dcterms:created xsi:type="dcterms:W3CDTF">2024-06-10T04:55:07Z</dcterms:created>
  <dcterms:modified xsi:type="dcterms:W3CDTF">2024-06-17T12:43:54Z</dcterms:modified>
</cp:coreProperties>
</file>